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3"/>
    <p:sldId id="298" r:id="rId4"/>
    <p:sldId id="275" r:id="rId5"/>
    <p:sldId id="299" r:id="rId6"/>
    <p:sldId id="300" r:id="rId7"/>
    <p:sldId id="301" r:id="rId8"/>
    <p:sldId id="307" r:id="rId9"/>
    <p:sldId id="302" r:id="rId10"/>
    <p:sldId id="303" r:id="rId11"/>
    <p:sldId id="304" r:id="rId12"/>
    <p:sldId id="306" r:id="rId13"/>
    <p:sldId id="308" r:id="rId14"/>
    <p:sldId id="262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966" autoAdjust="0"/>
  </p:normalViewPr>
  <p:slideViewPr>
    <p:cSldViewPr>
      <p:cViewPr>
        <p:scale>
          <a:sx n="75" d="100"/>
          <a:sy n="75" d="100"/>
        </p:scale>
        <p:origin x="1194" y="762"/>
      </p:cViewPr>
      <p:guideLst>
        <p:guide pos="3793"/>
        <p:guide orient="horz" pos="219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333F0E-847F-4B19-870D-738E0F500CF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EF3AB4-2296-4286-B2CE-A1F4C29601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35B26E-12F9-4AD6-908A-15C79AAF7B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.png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hyperlink" Target="https://arxiv.org/abs/1603.09246" TargetMode="External"/><Relationship Id="rId3" Type="http://schemas.openxmlformats.org/officeDocument/2006/relationships/hyperlink" Target="https://openreview.net/pdf?id=S1v4N2l0-" TargetMode="External"/><Relationship Id="rId2" Type="http://schemas.openxmlformats.org/officeDocument/2006/relationships/hyperlink" Target="https://arxiv.org/abs/1505.05192" TargetMode="Externa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hyperlink" Target="https://arxiv.org/abs/1603.08561" TargetMode="External"/><Relationship Id="rId5" Type="http://schemas.openxmlformats.org/officeDocument/2006/relationships/hyperlink" Target="https://arxiv.org/abs/1603.09246" TargetMode="External"/><Relationship Id="rId4" Type="http://schemas.openxmlformats.org/officeDocument/2006/relationships/hyperlink" Target="https://arxiv.org/abs/1604.07379" TargetMode="External"/><Relationship Id="rId3" Type="http://schemas.openxmlformats.org/officeDocument/2006/relationships/hyperlink" Target="https://openreview.net/pdf?id=S1v4N2l0-" TargetMode="External"/><Relationship Id="rId2" Type="http://schemas.openxmlformats.org/officeDocument/2006/relationships/hyperlink" Target="https://arxiv.org/abs/1603.08511" TargetMode="Externa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 rot="15540000">
            <a:off x="-1779806" y="4624805"/>
            <a:ext cx="4200186" cy="4200165"/>
          </a:xfrm>
          <a:prstGeom prst="ellipse">
            <a:avLst/>
          </a:prstGeom>
          <a:solidFill>
            <a:schemeClr val="accent5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 flipV="1">
            <a:off x="10843478" y="4771883"/>
            <a:ext cx="454427" cy="454427"/>
          </a:xfrm>
          <a:prstGeom prst="ellipse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 flipV="1">
            <a:off x="859947" y="774079"/>
            <a:ext cx="389161" cy="389161"/>
          </a:xfrm>
          <a:prstGeom prst="ellipse">
            <a:avLst/>
          </a:prstGeom>
          <a:solidFill>
            <a:schemeClr val="accent5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 rot="15540000">
            <a:off x="-2006102" y="3925254"/>
            <a:ext cx="5098437" cy="5098411"/>
          </a:xfrm>
          <a:prstGeom prst="ellipse">
            <a:avLst/>
          </a:prstGeom>
          <a:noFill/>
          <a:ln>
            <a:solidFill>
              <a:schemeClr val="accent5">
                <a:lumMod val="50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9268688" y="1294344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6195" y="2040255"/>
            <a:ext cx="12120245" cy="14452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sz="44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Self-supervised learning for medical image analysis using image context restoration</a:t>
            </a:r>
            <a:endParaRPr lang="zh-CN" altLang="en-US" sz="4400">
              <a:latin typeface="微软雅黑" charset="0"/>
              <a:ea typeface="微软雅黑" charset="0"/>
              <a:cs typeface="+mj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97600" y="6034405"/>
            <a:ext cx="58858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                    </a:t>
            </a:r>
            <a:r>
              <a:rPr lang="zh-CN" altLang="en-US" b="1">
                <a:solidFill>
                  <a:schemeClr val="accent5">
                    <a:lumMod val="5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霍晓来         </a:t>
            </a:r>
            <a:r>
              <a:rPr lang="en-US" altLang="zh-CN" b="1">
                <a:solidFill>
                  <a:schemeClr val="accent5">
                    <a:lumMod val="50000"/>
                  </a:schemeClr>
                </a:solidFill>
                <a:latin typeface="Arial Bold" panose="020B0604020202090204" charset="0"/>
                <a:cs typeface="Arial Bold" panose="020B0604020202090204" charset="0"/>
              </a:rPr>
              <a:t>2020.10.22</a:t>
            </a:r>
            <a:endParaRPr lang="en-US" altLang="zh-CN" b="1">
              <a:solidFill>
                <a:schemeClr val="accent5">
                  <a:lumMod val="50000"/>
                </a:schemeClr>
              </a:solidFill>
              <a:latin typeface="Arial Bold" panose="020B0604020202090204" charset="0"/>
              <a:cs typeface="Arial Bold" panose="020B06040202020902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990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Abdominal multi-organ localization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pic>
        <p:nvPicPr>
          <p:cNvPr id="4" name="图片 3" descr="/Users/aline/Desktop/截屏2020-10-18 下午11.14.12.png截屏2020-10-18 下午11.14.1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23520" y="1987233"/>
            <a:ext cx="10180320" cy="43821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/Users/aline/Desktop/截屏2020-10-18 下午11.15.47.png截屏2020-10-18 下午11.15.4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7476490" y="182245"/>
            <a:ext cx="4630420" cy="12388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990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Brain tumour segmentation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pic>
        <p:nvPicPr>
          <p:cNvPr id="4" name="图片 3" descr="/Users/aline/Desktop/截屏2020-10-18 下午11.15.56.png截屏2020-10-18 下午11.15.5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3600" y="1598295"/>
            <a:ext cx="10316210" cy="50609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34010" y="22288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Conclusion and thinking</a:t>
            </a:r>
            <a:endParaRPr lang="zh-CN" alt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1701165"/>
            <a:ext cx="12192000" cy="4032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07390" y="2686685"/>
            <a:ext cx="1212024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How to learn </a:t>
            </a:r>
            <a:r>
              <a:rPr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more efficient image semantics </a:t>
            </a:r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?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r>
              <a:rPr lang="en-US" altLang="zh-CN" sz="3200" b="1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How to use it for our task ?</a:t>
            </a:r>
            <a:endParaRPr lang="zh-CN" altLang="en-US" sz="32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zh-CN" altLang="en-US" sz="32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05993" y="2777069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405993" y="3746079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0" y="2672438"/>
            <a:ext cx="12191999" cy="11068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6600" b="1" spc="300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lt"/>
              </a:rPr>
              <a:t>THANKS</a:t>
            </a:r>
            <a:endParaRPr lang="en-US" altLang="zh-CN" sz="6600" b="1" spc="300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776855"/>
            <a:ext cx="5428615" cy="13042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6880" y="545465"/>
            <a:ext cx="6450965" cy="56857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3335" y="40005"/>
          <a:ext cx="12129135" cy="68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045"/>
                <a:gridCol w="4043045"/>
                <a:gridCol w="4043045"/>
              </a:tblGrid>
              <a:tr h="227076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 Context Prediction</a:t>
                      </a: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 action="ppaction://hlinkfile"/>
                        </a:rPr>
                        <a:t>Unsupervised Visual Representation Learning by Context Prediction</a:t>
                      </a:r>
                      <a:endParaRPr lang="zh-CN" altLang="en-US" b="0">
                        <a:solidFill>
                          <a:schemeClr val="accent5">
                            <a:lumMod val="50000"/>
                          </a:schemeClr>
                        </a:solidFill>
                        <a:hlinkClick r:id="rId2" action="ppaction://hlinkfil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70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 </a:t>
                      </a:r>
                      <a:endParaRPr lang="en-US" altLang="zh-CN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 Predicting Image         Rotations</a:t>
                      </a:r>
                      <a:endParaRPr lang="en-US" altLang="zh-CN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hlinkClick r:id="rId3" action="ppaction://hlinkfile"/>
                      </a:endParaRPr>
                    </a:p>
                    <a:p>
                      <a:pPr algn="ctr">
                        <a:buNone/>
                      </a:pPr>
                      <a:endParaRPr lang="zh-CN" altLang="en-US">
                        <a:hlinkClick r:id="rId3" action="ppaction://hlinkfile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hlinkClick r:id="rId3" action="ppaction://hlinkfile"/>
                        </a:rPr>
                        <a:t>UNSUPERVISED REPRESENTATION LEARNING BY PRE_x0002_DICTING IMAGE ROTATIONS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70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Solving Jigsaw Puzzles</a:t>
                      </a:r>
                      <a:endParaRPr lang="zh-CN" altLang="en-US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hlinkClick r:id="rId4" action="ppaction://hlinkfile"/>
                      </a:endParaRPr>
                    </a:p>
                    <a:p>
                      <a:pPr algn="ctr">
                        <a:buNone/>
                      </a:pPr>
                      <a:endParaRPr lang="zh-CN" altLang="en-US">
                        <a:hlinkClick r:id="rId4" action="ppaction://hlinkfile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hlinkClick r:id="rId4" action="ppaction://hlinkfile"/>
                        </a:rPr>
                        <a:t>Unsupervised Learning of Visual Representations by Solving Jigsaw Puzzles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8995" y="40005"/>
            <a:ext cx="2664460" cy="234823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710" y="2513330"/>
            <a:ext cx="3696970" cy="21551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0120" y="4547235"/>
            <a:ext cx="230505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3335" y="40005"/>
          <a:ext cx="12129135" cy="6812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045"/>
                <a:gridCol w="4043045"/>
                <a:gridCol w="4043045"/>
              </a:tblGrid>
              <a:tr h="2270760">
                <a:tc>
                  <a:txBody>
                    <a:bodyPr/>
                    <a:p>
                      <a:pPr>
                        <a:buNone/>
                      </a:pP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Colorful Image Colorization</a:t>
                      </a:r>
                      <a:endParaRPr lang="en-US" altLang="zh-CN" sz="2800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endParaRPr lang="zh-CN" altLang="en-US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>
                        <a:buNone/>
                      </a:pPr>
                      <a:r>
                        <a:rPr lang="zh-CN" altLang="en-US" b="0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   </a:t>
                      </a:r>
                      <a:r>
                        <a:rPr lang="zh-CN" altLang="en-US" b="0">
                          <a:solidFill>
                            <a:schemeClr val="accent5">
                              <a:lumMod val="50000"/>
                            </a:schemeClr>
                          </a:solidFill>
                          <a:hlinkClick r:id="rId2" action="ppaction://hlinkfile"/>
                        </a:rPr>
                        <a:t>Colorful Image Colorization</a:t>
                      </a:r>
                      <a:endParaRPr lang="zh-CN" altLang="en-US" b="0">
                        <a:solidFill>
                          <a:schemeClr val="accent5">
                            <a:lumMod val="50000"/>
                          </a:schemeClr>
                        </a:solidFill>
                        <a:hlinkClick r:id="rId2" action="ppaction://hlinkfile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70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   </a:t>
                      </a:r>
                      <a:endParaRPr lang="en-US" altLang="zh-CN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endParaRPr lang="en-US" altLang="zh-CN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Inpainting</a:t>
                      </a:r>
                      <a:endParaRPr lang="en-US" altLang="zh-CN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hlinkClick r:id="rId3" action="ppaction://hlinkfile"/>
                      </a:endParaRPr>
                    </a:p>
                    <a:p>
                      <a:pPr algn="ctr">
                        <a:buNone/>
                      </a:pPr>
                      <a:endParaRPr lang="zh-CN" altLang="en-US" sz="1600">
                        <a:hlinkClick r:id="rId4" action="ppaction://hlinkfile"/>
                      </a:endParaRPr>
                    </a:p>
                    <a:p>
                      <a:pPr algn="ctr">
                        <a:buNone/>
                      </a:pPr>
                      <a:endParaRPr lang="zh-CN" altLang="en-US" sz="1600">
                        <a:hlinkClick r:id="rId4" action="ppaction://hlinkfile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1600">
                          <a:hlinkClick r:id="rId4" action="ppaction://hlinkfile"/>
                        </a:rPr>
                        <a:t>Context Encoders: Feature Learning by Inpainting</a:t>
                      </a:r>
                      <a:endParaRPr lang="zh-CN" altLang="en-US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227076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chemeClr val="accent5">
                              <a:lumMod val="50000"/>
                            </a:schemeClr>
                          </a:solidFill>
                        </a:rPr>
                        <a:t>Temporal Order Verification</a:t>
                      </a:r>
                      <a:endParaRPr lang="zh-CN" altLang="en-US" sz="2800" b="1">
                        <a:solidFill>
                          <a:schemeClr val="accent5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>
                        <a:hlinkClick r:id="rId5" action="ppaction://hlinkfile"/>
                      </a:endParaRPr>
                    </a:p>
                    <a:p>
                      <a:pPr algn="ctr">
                        <a:buNone/>
                      </a:pPr>
                      <a:endParaRPr lang="zh-CN" altLang="en-US">
                        <a:hlinkClick r:id="rId5" action="ppaction://hlinkfile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>
                          <a:hlinkClick r:id="rId6" action="ppaction://hlinkfile"/>
                        </a:rPr>
                        <a:t>Shuffle and Learn: Unsupervised Learning using Temporal Order Verification</a:t>
                      </a:r>
                      <a:endParaRPr lang="zh-CN" altLang="en-US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10" name="图片 9" descr="/Users/aline/Desktop/截屏2020-10-18 下午7.31.48的副本.png截屏2020-10-18 下午7.31.48的副本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4103370" y="502920"/>
            <a:ext cx="3985260" cy="1588135"/>
          </a:xfrm>
          <a:prstGeom prst="rect">
            <a:avLst/>
          </a:prstGeom>
        </p:spPr>
      </p:pic>
      <p:pic>
        <p:nvPicPr>
          <p:cNvPr id="11" name="图片 10" descr="/Users/aline/Desktop/截屏2020-10-18 下午7.47.59.png截屏2020-10-18 下午7.47.5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4156710" y="2682558"/>
            <a:ext cx="3696970" cy="1816735"/>
          </a:xfrm>
          <a:prstGeom prst="rect">
            <a:avLst/>
          </a:prstGeom>
        </p:spPr>
      </p:pic>
      <p:pic>
        <p:nvPicPr>
          <p:cNvPr id="12" name="图片 11" descr="/Users/aline/Desktop/截屏2020-10-18 下午11.30.17.png截屏2020-10-18 下午11.30.17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4650740" y="4499610"/>
            <a:ext cx="2699385" cy="2402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截屏2020-10-18 下午8.05.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225" y="201930"/>
            <a:ext cx="9169400" cy="6454775"/>
          </a:xfrm>
          <a:prstGeom prst="rect">
            <a:avLst/>
          </a:prstGeom>
        </p:spPr>
      </p:pic>
      <p:pic>
        <p:nvPicPr>
          <p:cNvPr id="5" name="图片 4" descr="截屏2020-10-18 下午8.03.37"/>
          <p:cNvPicPr>
            <a:picLocks noChangeAspect="1"/>
          </p:cNvPicPr>
          <p:nvPr/>
        </p:nvPicPr>
        <p:blipFill>
          <a:blip r:embed="rId2"/>
          <a:srcRect r="31554"/>
          <a:stretch>
            <a:fillRect/>
          </a:stretch>
        </p:blipFill>
        <p:spPr>
          <a:xfrm>
            <a:off x="-64135" y="2075180"/>
            <a:ext cx="4242435" cy="24765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045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context restoration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6" name="图片 5" descr="/Users/aline/Desktop/截屏2020-10-18 下午8.10.42.png截屏2020-10-18 下午8.10.4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-273050" y="1695450"/>
            <a:ext cx="12553315" cy="367601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33045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Network architectures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0" y="1988185"/>
            <a:ext cx="12192000" cy="403225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3045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Experiments and results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47065" y="2287270"/>
            <a:ext cx="12120245" cy="55079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classification </a:t>
            </a:r>
            <a:r>
              <a:rPr lang="zh-CN" altLang="en-US" sz="3200" b="1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—— </a:t>
            </a:r>
            <a:r>
              <a:rPr lang="en-US" altLang="zh-CN" sz="3200" b="1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fetal 2D ultrasound images</a:t>
            </a:r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localization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—— </a:t>
            </a: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abdominal CT image</a:t>
            </a:r>
            <a:endParaRPr lang="en-US" altLang="zh-CN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segmentation </a:t>
            </a:r>
            <a:r>
              <a:rPr lang="zh-CN" alt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—— </a:t>
            </a: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brain MR images</a:t>
            </a:r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en-US" altLang="zh-CN" sz="3200" b="1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r>
              <a:rPr lang="zh-CN" altLang="en-US" sz="3200" b="1" dirty="0">
                <a:ln>
                  <a:solidFill>
                    <a:sysClr val="windowText" lastClr="000000"/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  </a:t>
            </a:r>
            <a:endParaRPr lang="zh-CN" altLang="en-US" sz="32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  <a:p>
            <a:pPr algn="l"/>
            <a:endParaRPr lang="zh-CN" altLang="en-US" sz="3200" b="1" dirty="0">
              <a:ln>
                <a:solidFill>
                  <a:sysClr val="windowText" lastClr="000000"/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14553" y="2411944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14553" y="3838154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14553" y="5343104"/>
            <a:ext cx="332276" cy="33227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截屏2020-10-18 下午11.05.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115" y="182245"/>
            <a:ext cx="4643120" cy="123888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990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Fetal standard scan plane classification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pic>
        <p:nvPicPr>
          <p:cNvPr id="4" name="图片 3" descr="截屏2020-10-18 下午11.08.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0" y="1595120"/>
            <a:ext cx="10316210" cy="5067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pic>
        <p:nvPicPr>
          <p:cNvPr id="3" name="图片 2" descr="/Users/aline/Desktop/截屏2020-10-18 下午11.10.01.png截屏2020-10-18 下午11.10.0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0361930" y="-31750"/>
            <a:ext cx="1805305" cy="36957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6990" y="509905"/>
            <a:ext cx="121202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3200" b="1" dirty="0">
                <a:solidFill>
                  <a:schemeClr val="accent5">
                    <a:lumMod val="50000"/>
                  </a:schemeClr>
                </a:solidFill>
                <a:effectLst/>
                <a:latin typeface="微软雅黑" charset="0"/>
                <a:ea typeface="微软雅黑" charset="0"/>
                <a:cs typeface="+mj-ea"/>
                <a:sym typeface="+mn-ea"/>
              </a:rPr>
              <a:t>Abdominal multi-organ localization</a:t>
            </a:r>
            <a:endParaRPr lang="en-US" sz="3200" b="1" dirty="0">
              <a:solidFill>
                <a:schemeClr val="accent5">
                  <a:lumMod val="50000"/>
                </a:schemeClr>
              </a:solidFill>
              <a:effectLst/>
              <a:latin typeface="微软雅黑" charset="0"/>
              <a:ea typeface="微软雅黑" charset="0"/>
              <a:cs typeface="+mj-ea"/>
              <a:sym typeface="+mn-ea"/>
            </a:endParaRPr>
          </a:p>
        </p:txBody>
      </p:sp>
      <p:pic>
        <p:nvPicPr>
          <p:cNvPr id="4" name="图片 3" descr="/Users/aline/Desktop/截屏2020-10-18 下午11.13.31.png截屏2020-10-18 下午11.13.3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520" y="1644650"/>
            <a:ext cx="10180320" cy="506730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97c5d2b6-8a82-46d9-a4c3-e417f5eaf253}"/>
</p:tagLst>
</file>

<file path=ppt/tags/tag2.xml><?xml version="1.0" encoding="utf-8"?>
<p:tagLst xmlns:p="http://schemas.openxmlformats.org/presentationml/2006/main">
  <p:tag name="KSO_WM_UNIT_TABLE_BEAUTIFY" val="smartTable{97c5d2b6-8a82-46d9-a4c3-e417f5eaf253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1066</Words>
  <Application>WPS 文字</Application>
  <PresentationFormat>宽屏</PresentationFormat>
  <Paragraphs>77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9" baseType="lpstr">
      <vt:lpstr>Arial</vt:lpstr>
      <vt:lpstr>方正书宋_GBK</vt:lpstr>
      <vt:lpstr>Wingdings</vt:lpstr>
      <vt:lpstr>微软雅黑</vt:lpstr>
      <vt:lpstr>微软雅黑</vt:lpstr>
      <vt:lpstr>汉仪旗黑</vt:lpstr>
      <vt:lpstr>Arial Bold</vt:lpstr>
      <vt:lpstr>宋体</vt:lpstr>
      <vt:lpstr>汉仪书宋二KW</vt:lpstr>
      <vt:lpstr>Arial Unicode MS</vt:lpstr>
      <vt:lpstr>Calibri</vt:lpstr>
      <vt:lpstr>Helvetica Neue</vt:lpstr>
      <vt:lpstr>等线</vt:lpstr>
      <vt:lpstr>汉仪中等线KW</vt:lpstr>
      <vt:lpstr>冬青黑体简体中文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aline</cp:lastModifiedBy>
  <cp:revision>27</cp:revision>
  <dcterms:created xsi:type="dcterms:W3CDTF">2020-10-19T08:44:21Z</dcterms:created>
  <dcterms:modified xsi:type="dcterms:W3CDTF">2020-10-19T08:44:21Z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